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77" r:id="rId4"/>
    <p:sldId id="326" r:id="rId5"/>
    <p:sldId id="284" r:id="rId6"/>
    <p:sldId id="278" r:id="rId7"/>
    <p:sldId id="327" r:id="rId8"/>
    <p:sldId id="328" r:id="rId9"/>
    <p:sldId id="285" r:id="rId10"/>
    <p:sldId id="325" r:id="rId11"/>
    <p:sldId id="279" r:id="rId12"/>
    <p:sldId id="287" r:id="rId13"/>
    <p:sldId id="320" r:id="rId14"/>
    <p:sldId id="364" r:id="rId15"/>
    <p:sldId id="330" r:id="rId16"/>
    <p:sldId id="363" r:id="rId17"/>
    <p:sldId id="268" r:id="rId18"/>
    <p:sldId id="275" r:id="rId19"/>
    <p:sldId id="365" r:id="rId20"/>
    <p:sldId id="366" r:id="rId21"/>
    <p:sldId id="367" r:id="rId22"/>
    <p:sldId id="280" r:id="rId23"/>
    <p:sldId id="362" r:id="rId24"/>
    <p:sldId id="361" r:id="rId25"/>
    <p:sldId id="283" r:id="rId26"/>
    <p:sldId id="360" r:id="rId27"/>
    <p:sldId id="282" r:id="rId28"/>
    <p:sldId id="281" r:id="rId29"/>
    <p:sldId id="266" r:id="rId30"/>
    <p:sldId id="257" r:id="rId31"/>
    <p:sldId id="310" r:id="rId32"/>
    <p:sldId id="258" r:id="rId33"/>
    <p:sldId id="259" r:id="rId34"/>
    <p:sldId id="260" r:id="rId35"/>
    <p:sldId id="261" r:id="rId36"/>
    <p:sldId id="263" r:id="rId37"/>
    <p:sldId id="269" r:id="rId38"/>
    <p:sldId id="267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152400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85A9C1-2181-47BF-8E6A-CA6924DF22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EAB2-1578-4951-9D75-CC63692186D6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0DF99-8CF4-44E4-9527-399FC7EE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kellogg.umich.edu/theeyeshaveit/anatomy/visual_pathway_lesion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Pathway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 R</a:t>
            </a:r>
            <a:r>
              <a:rPr lang="en-US" dirty="0" err="1" smtClean="0">
                <a:solidFill>
                  <a:srgbClr val="FF0000"/>
                </a:solidFill>
              </a:rPr>
              <a:t>eshmy K.R</a:t>
            </a:r>
          </a:p>
          <a:p>
            <a:r>
              <a:rPr lang="en-US" dirty="0">
                <a:solidFill>
                  <a:srgbClr val="FF0000"/>
                </a:solidFill>
              </a:rPr>
              <a:t>Professor</a:t>
            </a:r>
          </a:p>
          <a:p>
            <a:r>
              <a:rPr lang="en-US" dirty="0">
                <a:solidFill>
                  <a:srgbClr val="FF0000"/>
                </a:solidFill>
              </a:rPr>
              <a:t>Dept.of Physiology</a:t>
            </a:r>
          </a:p>
          <a:p>
            <a:r>
              <a:rPr lang="en-US" dirty="0">
                <a:solidFill>
                  <a:srgbClr val="FF0000"/>
                </a:solidFill>
              </a:rPr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 binocular vision ,</a:t>
            </a:r>
            <a:r>
              <a:rPr lang="en-US" b="1">
                <a:solidFill>
                  <a:srgbClr val="FF0000"/>
                </a:solidFill>
              </a:rPr>
              <a:t> the light rays from temporal (outer) half of visual field fall </a:t>
            </a:r>
            <a:r>
              <a:rPr lang="en-US" b="1" u="sng">
                <a:solidFill>
                  <a:srgbClr val="FF0000"/>
                </a:solidFill>
              </a:rPr>
              <a:t>upon the nasal part of corresponding retina.</a:t>
            </a:r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/>
              <a:t>The rays from nasal (inner) half of visual field f</a:t>
            </a:r>
            <a:r>
              <a:rPr lang="en-US" b="1" u="sng"/>
              <a:t>all upon the temporal part of retina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41295"/>
            <a:ext cx="4038600" cy="22434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So, what we see is divided into right and left hemifields. </a:t>
            </a:r>
          </a:p>
          <a:p>
            <a:r>
              <a:rPr lang="en-US" smtClean="0"/>
              <a:t>Each eye gets information from both hemifields. </a:t>
            </a:r>
          </a:p>
          <a:p>
            <a:r>
              <a:rPr lang="en-US" smtClean="0"/>
              <a:t>For every object that we can see, both eyes are actually seeing it - this is crucial for depth perception -</a:t>
            </a:r>
          </a:p>
          <a:p>
            <a:r>
              <a:rPr lang="en-US" smtClean="0"/>
              <a:t> </a:t>
            </a:r>
            <a:r>
              <a:rPr lang="en-US" b="1" smtClean="0"/>
              <a:t>but the image will be falling on one nasal retina and one temporal retina.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Visual Field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17713"/>
            <a:ext cx="3810000" cy="4114800"/>
          </a:xfrm>
        </p:spPr>
        <p:txBody>
          <a:bodyPr/>
          <a:lstStyle/>
          <a:p>
            <a:r>
              <a:rPr lang="en-US" sz="2400"/>
              <a:t>Image projected onto retina is reversed in each eye.</a:t>
            </a:r>
          </a:p>
          <a:p>
            <a:r>
              <a:rPr lang="en-US" sz="2400"/>
              <a:t>Cornea and lens focus the </a:t>
            </a:r>
            <a:r>
              <a:rPr lang="en-US" sz="2400" b="1"/>
              <a:t>right part of the visual field on left half of retina.</a:t>
            </a:r>
            <a:endParaRPr lang="en-US" sz="2400"/>
          </a:p>
          <a:p>
            <a:r>
              <a:rPr lang="en-US" sz="2400" b="1"/>
              <a:t>Left half of visual field focus on right half of each retina.</a:t>
            </a:r>
          </a:p>
        </p:txBody>
      </p:sp>
      <p:pic>
        <p:nvPicPr>
          <p:cNvPr id="185351" name="Picture 7" descr="10_31"/>
          <p:cNvPicPr>
            <a:picLocks noChangeAspect="1" noChangeArrowheads="1"/>
          </p:cNvPicPr>
          <p:nvPr/>
        </p:nvPicPr>
        <p:blipFill>
          <a:blip r:embed="rId2" cstate="print"/>
          <a:srcRect r="7500"/>
          <a:stretch>
            <a:fillRect/>
          </a:stretch>
        </p:blipFill>
        <p:spPr bwMode="auto">
          <a:xfrm>
            <a:off x="3961765" y="1676400"/>
            <a:ext cx="5182235" cy="4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pathway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3435" y="1600200"/>
            <a:ext cx="7615555" cy="4958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055" y="243205"/>
            <a:ext cx="8597265" cy="5959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 chiasma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5360" y="1600200"/>
            <a:ext cx="3001645" cy="45262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99565"/>
            <a:ext cx="4396740" cy="3805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 chiasma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955" y="1600200"/>
            <a:ext cx="4347845" cy="4526280"/>
          </a:xfrm>
        </p:spPr>
        <p:txBody>
          <a:bodyPr/>
          <a:lstStyle/>
          <a:p>
            <a:r>
              <a:rPr lang="en-US" dirty="0" smtClean="0"/>
              <a:t>Specifically, </a:t>
            </a:r>
            <a:r>
              <a:rPr lang="en-US" u="sng" dirty="0" smtClean="0"/>
              <a:t>fibers from the nasal retinas </a:t>
            </a:r>
            <a:r>
              <a:rPr lang="en-US" b="1" dirty="0" smtClean="0">
                <a:solidFill>
                  <a:srgbClr val="FF0000"/>
                </a:solidFill>
              </a:rPr>
              <a:t>cross over at the</a:t>
            </a:r>
            <a:r>
              <a:rPr lang="en-US" u="sng" dirty="0" smtClean="0"/>
              <a:t> </a:t>
            </a:r>
            <a:r>
              <a:rPr lang="en-US" b="1" u="sng" dirty="0" smtClean="0"/>
              <a:t>optic chiasm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</a:p>
          <a:p>
            <a:r>
              <a:rPr lang="en-US" dirty="0" smtClean="0"/>
              <a:t>whereas the temporal retinas, already positioned to see </a:t>
            </a:r>
            <a:r>
              <a:rPr lang="en-US" b="1" dirty="0" smtClean="0"/>
              <a:t>the opposite side of the </a:t>
            </a:r>
            <a:r>
              <a:rPr lang="en-US" dirty="0" smtClean="0"/>
              <a:t>world, </a:t>
            </a:r>
            <a:r>
              <a:rPr lang="en-US" b="1" u="sng" dirty="0" smtClean="0">
                <a:solidFill>
                  <a:srgbClr val="FF0000"/>
                </a:solidFill>
              </a:rPr>
              <a:t>do not cross.</a:t>
            </a:r>
            <a:r>
              <a:rPr lang="en-US" b="1" dirty="0" smtClean="0"/>
              <a:t> </a:t>
            </a:r>
          </a:p>
          <a:p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6155" y="1600835"/>
            <a:ext cx="434784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381000"/>
            <a:ext cx="777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 tract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dirty="0" smtClean="0"/>
              <a:t>Vision is generated by photoreceptors in the </a:t>
            </a:r>
            <a:r>
              <a:rPr lang="en-US" b="1" dirty="0" smtClean="0"/>
              <a:t>retina</a:t>
            </a:r>
            <a:r>
              <a:rPr lang="en-US" dirty="0" smtClean="0"/>
              <a:t>, a layer of cells at the back of the eye. </a:t>
            </a:r>
          </a:p>
          <a:p>
            <a:endParaRPr lang="en-US" dirty="0" smtClean="0"/>
          </a:p>
          <a:p>
            <a:r>
              <a:rPr lang="en-US" dirty="0" smtClean="0"/>
              <a:t>The information leaves the eye by way of the </a:t>
            </a:r>
            <a:r>
              <a:rPr lang="en-US" b="1" dirty="0" smtClean="0"/>
              <a:t>optic nerve</a:t>
            </a:r>
            <a:r>
              <a:rPr lang="en-US" dirty="0" smtClean="0"/>
              <a:t>, and there is a partial crossing of axons at the </a:t>
            </a:r>
            <a:r>
              <a:rPr lang="en-US" b="1" dirty="0" smtClean="0"/>
              <a:t>optic chiasm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After the chiasm, the axons are called the </a:t>
            </a:r>
            <a:r>
              <a:rPr lang="en-US" b="1" dirty="0" smtClean="0"/>
              <a:t>optic tract</a:t>
            </a:r>
            <a:r>
              <a:rPr lang="en-US" dirty="0" smtClean="0"/>
              <a:t>. </a:t>
            </a:r>
          </a:p>
        </p:txBody>
      </p:sp>
      <p:pic>
        <p:nvPicPr>
          <p:cNvPr id="61442" name="Picture 2" descr="http://camelot.mssm.edu/%7Eygyu/Visual_pathw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4038600" cy="300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401955"/>
          </a:xfrm>
        </p:spPr>
        <p:txBody>
          <a:bodyPr>
            <a:normAutofit fontScale="90000"/>
          </a:bodyPr>
          <a:lstStyle/>
          <a:p>
            <a:r>
              <a:rPr lang="en-US"/>
              <a:t>Optic tract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620" y="1140460"/>
            <a:ext cx="8545830" cy="5272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 descr="malu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Left optic 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635" y="2018030"/>
            <a:ext cx="4993640" cy="41148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Left optic tract</a:t>
            </a:r>
            <a:r>
              <a:rPr lang="en-US"/>
              <a:t> carries impulses from </a:t>
            </a:r>
            <a:r>
              <a:rPr lang="en-US" b="1"/>
              <a:t>temporal part of left retina and nasal part of right retina.</a:t>
            </a:r>
          </a:p>
          <a:p>
            <a:r>
              <a:rPr lang="en-US"/>
              <a:t>-vision in </a:t>
            </a:r>
            <a:r>
              <a:rPr lang="en-US" i="1" u="sng"/>
              <a:t>nasal half of left visual field and temporal half of right visual field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3005" y="2018030"/>
            <a:ext cx="385953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Right optic tract 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985" y="2018030"/>
            <a:ext cx="4859020" cy="4114800"/>
          </a:xfrm>
        </p:spPr>
        <p:txBody>
          <a:bodyPr>
            <a:normAutofit/>
          </a:bodyPr>
          <a:lstStyle/>
          <a:p>
            <a:r>
              <a:rPr lang="en-US"/>
              <a:t>Right optic tract  contains fibers from </a:t>
            </a:r>
            <a:r>
              <a:rPr lang="en-US" u="sng">
                <a:solidFill>
                  <a:srgbClr val="FF0000"/>
                </a:solidFill>
              </a:rPr>
              <a:t>nasal half of left retina and temporal half of right retina</a:t>
            </a:r>
          </a:p>
          <a:p>
            <a:r>
              <a:rPr lang="en-US"/>
              <a:t>Responsible for vision in </a:t>
            </a:r>
            <a:r>
              <a:rPr lang="en-US" i="1" u="sng"/>
              <a:t>temporal half of left visual field  and nasal half of right visual field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6085" y="2018030"/>
            <a:ext cx="308800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 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half" idx="1"/>
          </p:nvPr>
        </p:nvSpPr>
        <p:spPr>
          <a:xfrm>
            <a:off x="235585" y="1600200"/>
            <a:ext cx="4260215" cy="4526280"/>
          </a:xfrm>
        </p:spPr>
        <p:txBody>
          <a:bodyPr>
            <a:normAutofit fontScale="90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Recall that the brain works on a crossed wires system.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left half of the brain controls the right side of the body, and vice versa.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Therefore the </a:t>
            </a:r>
            <a:r>
              <a:rPr lang="en-US" b="1" dirty="0" smtClean="0"/>
              <a:t>left half of the brain is only interested in visual input from the right side of the world.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165" y="1754505"/>
            <a:ext cx="4338955" cy="40176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Neural Pathways from Retina</a:t>
            </a:r>
          </a:p>
        </p:txBody>
      </p:sp>
      <p:sp>
        <p:nvSpPr>
          <p:cNvPr id="16692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3810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Right half of visual field projects to left half of retina of both eyes.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Left half of visual field projects to right half of retina of both eyes.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Left lateral geniculate body receives input from both eyes from the right half of the visual field.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Right lateral geniculate body receives input from both eyes from left half of visual field.</a:t>
            </a:r>
          </a:p>
        </p:txBody>
      </p:sp>
      <p:pic>
        <p:nvPicPr>
          <p:cNvPr id="166924" name="Picture 12" descr="10_43"/>
          <p:cNvPicPr>
            <a:picLocks noChangeAspect="1" noChangeArrowheads="1"/>
          </p:cNvPicPr>
          <p:nvPr/>
        </p:nvPicPr>
        <p:blipFill>
          <a:blip r:embed="rId2" cstate="print"/>
          <a:srcRect l="3175"/>
          <a:stretch>
            <a:fillRect/>
          </a:stretch>
        </p:blipFill>
        <p:spPr bwMode="auto">
          <a:xfrm>
            <a:off x="3810000" y="1828800"/>
            <a:ext cx="5334000" cy="448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Content Placeholder 2"/>
          <p:cNvSpPr>
            <a:spLocks noGrp="1"/>
          </p:cNvSpPr>
          <p:nvPr>
            <p:ph sz="half" idx="1"/>
          </p:nvPr>
        </p:nvSpPr>
        <p:spPr>
          <a:xfrm>
            <a:off x="247015" y="1600200"/>
            <a:ext cx="4248785" cy="4526280"/>
          </a:xfrm>
        </p:spPr>
        <p:txBody>
          <a:bodyPr>
            <a:normAutofit fontScale="90000" lnSpcReduction="10000"/>
          </a:bodyPr>
          <a:lstStyle/>
          <a:p>
            <a:r>
              <a:rPr lang="en-US" dirty="0" smtClean="0"/>
              <a:t>Information about the world enters both eyes with a great deal of overlap. </a:t>
            </a:r>
          </a:p>
          <a:p>
            <a:r>
              <a:rPr lang="en-US" dirty="0" smtClean="0"/>
              <a:t>Try closing one eye, and you will find that your range of vision in the remaining eye is mainly limited by your nose. </a:t>
            </a:r>
          </a:p>
          <a:p>
            <a:r>
              <a:rPr lang="en-US" dirty="0" smtClean="0"/>
              <a:t>The image projected onto your retina can be cut down the middle, with the </a:t>
            </a:r>
            <a:r>
              <a:rPr lang="en-US" b="1" dirty="0" smtClean="0"/>
              <a:t>fovea</a:t>
            </a:r>
            <a:r>
              <a:rPr lang="en-US" dirty="0" smtClean="0"/>
              <a:t> defining the center.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2865" y="2338705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 radiations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dirty="0" smtClean="0"/>
              <a:t>The optic tract wraps around the midbrain to get to the </a:t>
            </a:r>
            <a:r>
              <a:rPr lang="en-US" b="1" dirty="0" smtClean="0"/>
              <a:t>lateral </a:t>
            </a:r>
            <a:r>
              <a:rPr lang="en-US" b="1" dirty="0" err="1" smtClean="0"/>
              <a:t>geniculate</a:t>
            </a:r>
            <a:r>
              <a:rPr lang="en-US" b="1" dirty="0" smtClean="0"/>
              <a:t> nucleus</a:t>
            </a:r>
            <a:r>
              <a:rPr lang="en-US" dirty="0" smtClean="0"/>
              <a:t> (LGN), where all the axons must synapse. </a:t>
            </a:r>
          </a:p>
          <a:p>
            <a:endParaRPr lang="en-US" dirty="0" smtClean="0"/>
          </a:p>
          <a:p>
            <a:r>
              <a:rPr lang="en-US" dirty="0" smtClean="0"/>
              <a:t>From there, the LGN axons fan out through the deep white matter of the brain as the </a:t>
            </a:r>
            <a:r>
              <a:rPr lang="en-US" b="1" dirty="0" smtClean="0"/>
              <a:t>optic radiations</a:t>
            </a:r>
            <a:r>
              <a:rPr lang="en-US" dirty="0" smtClean="0"/>
              <a:t>, which will ultimately travel to </a:t>
            </a:r>
            <a:r>
              <a:rPr lang="en-US" b="1" dirty="0" smtClean="0"/>
              <a:t>primary visual cortex</a:t>
            </a:r>
            <a:r>
              <a:rPr lang="en-US" dirty="0" smtClean="0"/>
              <a:t>, at the back of the brain.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23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cortex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048385"/>
            <a:ext cx="500951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7150" y="1320800"/>
            <a:ext cx="3931920" cy="47510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Lesions of Visual pathway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216025"/>
            <a:ext cx="8229600" cy="4910455"/>
          </a:xfrm>
        </p:spPr>
        <p:txBody>
          <a:bodyPr>
            <a:normAutofit/>
          </a:bodyPr>
          <a:lstStyle/>
          <a:p>
            <a:endParaRPr lang="en-US" smtClean="0"/>
          </a:p>
          <a:p>
            <a:r>
              <a:rPr lang="en-US" smtClean="0"/>
              <a:t>The practical consequences of this crossing are that damaging the visual system before the chiasm will affect </a:t>
            </a:r>
            <a:r>
              <a:rPr lang="en-US" b="1" smtClean="0"/>
              <a:t>one eye, both hemifields</a:t>
            </a:r>
            <a:r>
              <a:rPr lang="en-US" smtClean="0"/>
              <a:t> - analogous to closing one eye.</a:t>
            </a:r>
          </a:p>
          <a:p>
            <a:r>
              <a:rPr lang="en-US" smtClean="0"/>
              <a:t> Damaging the pathway after the chiasm, though, will damage parts of </a:t>
            </a:r>
            <a:r>
              <a:rPr lang="en-US" b="1" smtClean="0"/>
              <a:t>both eyes, and only one hemifield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bioon.com/bioline/neurosci/course/bvi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0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4581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bioon.com/bioline/neurosci/course/bvi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 </a:t>
            </a:r>
            <a:r>
              <a:rPr lang="en-US" dirty="0"/>
              <a:t>of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645"/>
            <a:ext cx="8229600" cy="5029835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anose="02020603050405020304" charset="0"/>
                <a:sym typeface="+mn-ea"/>
              </a:rPr>
              <a:t>Damage at site 1</a:t>
            </a:r>
            <a:r>
              <a:rPr lang="en-US" dirty="0" smtClean="0">
                <a:latin typeface="Times New Roman" panose="02020603050405020304" charset="0"/>
                <a:sym typeface="+mn-ea"/>
              </a:rPr>
              <a:t>: this would be like losing sight in the left eye.</a:t>
            </a:r>
          </a:p>
          <a:p>
            <a:r>
              <a:rPr lang="en-US" dirty="0" smtClean="0">
                <a:latin typeface="Times New Roman" panose="02020603050405020304" charset="0"/>
                <a:sym typeface="+mn-ea"/>
              </a:rPr>
              <a:t> </a:t>
            </a:r>
            <a:r>
              <a:rPr lang="en-US" i="1" u="sng" dirty="0" smtClean="0">
                <a:latin typeface="Times New Roman" panose="02020603050405020304" charset="0"/>
                <a:sym typeface="+mn-ea"/>
              </a:rPr>
              <a:t>The entire left optic nerve would be cut and there would be a total loss of vision from the left eye.</a:t>
            </a:r>
            <a:endParaRPr lang="en-US" i="1" u="sng" dirty="0" smtClean="0">
              <a:latin typeface="Times New Roman" panose="02020603050405020304" charset="0"/>
            </a:endParaRPr>
          </a:p>
          <a:p>
            <a:endParaRPr lang="en-US" i="1" u="sng" dirty="0" smtClean="0">
              <a:latin typeface="Times New Roman" panose="02020603050405020304" charset="0"/>
            </a:endParaRPr>
          </a:p>
          <a:p>
            <a:r>
              <a:rPr lang="en-US" b="1" dirty="0" smtClean="0">
                <a:latin typeface="Times New Roman" panose="02020603050405020304" charset="0"/>
                <a:sym typeface="+mn-ea"/>
              </a:rPr>
              <a:t>Damage at site 2</a:t>
            </a:r>
            <a:r>
              <a:rPr lang="en-US" dirty="0" smtClean="0">
                <a:latin typeface="Times New Roman" panose="02020603050405020304" charset="0"/>
                <a:sym typeface="+mn-ea"/>
              </a:rPr>
              <a:t>: partial damage to the left optic nerve. </a:t>
            </a:r>
          </a:p>
          <a:p>
            <a:r>
              <a:rPr lang="en-US" i="1" u="sng" dirty="0" smtClean="0">
                <a:latin typeface="Times New Roman" panose="02020603050405020304" charset="0"/>
                <a:sym typeface="+mn-ea"/>
              </a:rPr>
              <a:t>Here, information from the nasal visual field of the left eye (temporal part of the left retina) is lost. </a:t>
            </a:r>
            <a:endParaRPr lang="en-US" i="1" u="sng" dirty="0" smtClean="0">
              <a:latin typeface="Times New Roman" panose="02020603050405020304" charset="0"/>
            </a:endParaRPr>
          </a:p>
          <a:p>
            <a:endParaRPr lang="en-US" i="1" u="sng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7723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 </a:t>
            </a:r>
            <a:r>
              <a:rPr lang="en-US" dirty="0"/>
              <a:t>of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320"/>
            <a:ext cx="8229600" cy="496316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anose="02020603050405020304" charset="0"/>
            </a:endParaRPr>
          </a:p>
          <a:p>
            <a:r>
              <a:rPr lang="en-US" sz="2400" b="1" dirty="0" smtClean="0">
                <a:latin typeface="Times New Roman" panose="02020603050405020304" charset="0"/>
              </a:rPr>
              <a:t>Damage at site 3:</a:t>
            </a:r>
            <a:r>
              <a:rPr lang="en-US" sz="2400" dirty="0" smtClean="0">
                <a:latin typeface="Times New Roman" panose="02020603050405020304" charset="0"/>
              </a:rPr>
              <a:t> the optic chiasm would be damaged. </a:t>
            </a:r>
          </a:p>
          <a:p>
            <a:r>
              <a:rPr lang="en-US" sz="2400" i="1" u="sng" dirty="0" smtClean="0">
                <a:latin typeface="Times New Roman" panose="02020603050405020304" charset="0"/>
              </a:rPr>
              <a:t>In this case, the temporal (lateral) portions of the visual field would be lost. The crossing fibers are cut </a:t>
            </a:r>
            <a:endParaRPr lang="en-US" sz="2400" dirty="0" smtClean="0">
              <a:latin typeface="Times New Roman" panose="02020603050405020304" charset="0"/>
            </a:endParaRPr>
          </a:p>
          <a:p>
            <a:endParaRPr lang="en-US" sz="2400" dirty="0" smtClean="0">
              <a:latin typeface="Times New Roman" panose="02020603050405020304" charset="0"/>
            </a:endParaRPr>
          </a:p>
          <a:p>
            <a:r>
              <a:rPr lang="en-US" sz="2400" b="1" dirty="0" smtClean="0">
                <a:latin typeface="Times New Roman" panose="02020603050405020304" charset="0"/>
              </a:rPr>
              <a:t>Damage at site 4 and 5:</a:t>
            </a:r>
            <a:r>
              <a:rPr lang="en-US" sz="2400" dirty="0" smtClean="0">
                <a:latin typeface="Times New Roman" panose="02020603050405020304" charset="0"/>
              </a:rPr>
              <a:t> damage to the optic tract 4) or the fiber tract from the lateral </a:t>
            </a:r>
            <a:r>
              <a:rPr lang="en-US" sz="2400" dirty="0" err="1" smtClean="0">
                <a:latin typeface="Times New Roman" panose="02020603050405020304" charset="0"/>
              </a:rPr>
              <a:t>geniculate</a:t>
            </a:r>
            <a:r>
              <a:rPr lang="en-US" sz="2400" dirty="0" smtClean="0">
                <a:latin typeface="Times New Roman" panose="02020603050405020304" charset="0"/>
              </a:rPr>
              <a:t> to the </a:t>
            </a:r>
            <a:r>
              <a:rPr lang="en-US" sz="2400" smtClean="0">
                <a:latin typeface="Times New Roman" panose="02020603050405020304" charset="0"/>
              </a:rPr>
              <a:t>cortex (5</a:t>
            </a:r>
            <a:r>
              <a:rPr lang="en-US" sz="2400" dirty="0" smtClean="0">
                <a:latin typeface="Times New Roman" panose="02020603050405020304" charset="0"/>
              </a:rPr>
              <a:t>) can cause identical visual loss. In this case, loss of vision of the right side.</a:t>
            </a:r>
          </a:p>
          <a:p>
            <a:r>
              <a:rPr lang="en-US" sz="2400" dirty="0" smtClean="0">
                <a:latin typeface="Times New Roman" panose="02020603050405020304" charset="0"/>
              </a:rPr>
              <a:t>Partial damage to these fiber tracts can cause other predictable visual problems.</a:t>
            </a:r>
          </a:p>
          <a:p>
            <a:endParaRPr lang="en-US" sz="2400" dirty="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Macular sparing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891506"/>
            <a:ext cx="8096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 smtClean="0"/>
              <a:t>erimetry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15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 descr="malu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373804">
            <a:off x="252332" y="1398734"/>
            <a:ext cx="305573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900" dirty="0" smtClean="0">
                <a:solidFill>
                  <a:schemeClr val="bg1"/>
                </a:solidFill>
                <a:hlinkClick r:id="rId3"/>
              </a:rPr>
              <a:t>kellogg.umich.edu/theeyeshaveit/anatomy/visual_pathway_lesions.html</a:t>
            </a:r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900" dirty="0" smtClean="0">
                <a:solidFill>
                  <a:schemeClr val="bg1"/>
                </a:solidFill>
              </a:rPr>
              <a:t>https://en.wikipedia.org/wiki/Visual_system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/>
              <a:t>The part of external world seen by one eye when it is fixed in one direction is called visual field of that eye.</a:t>
            </a:r>
          </a:p>
          <a:p>
            <a:endParaRPr lang="en-US" b="1" u="sn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2365" y="1600200"/>
            <a:ext cx="342900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essentially two halves of the retina, a left half and a right half. </a:t>
            </a:r>
          </a:p>
          <a:p>
            <a:r>
              <a:rPr lang="en-US" dirty="0" smtClean="0"/>
              <a:t>The halves are referred to as a </a:t>
            </a:r>
            <a:r>
              <a:rPr lang="en-US" b="1" dirty="0" smtClean="0"/>
              <a:t>temporal half</a:t>
            </a:r>
            <a:r>
              <a:rPr lang="en-US" dirty="0" smtClean="0"/>
              <a:t> (next to your temple) and a </a:t>
            </a:r>
            <a:r>
              <a:rPr lang="en-US" b="1" dirty="0" smtClean="0"/>
              <a:t>nasal half </a:t>
            </a:r>
            <a:r>
              <a:rPr lang="en-US" dirty="0" smtClean="0"/>
              <a:t>(next to your nose).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Visual images are inverted as they pass through the lens. </a:t>
            </a:r>
          </a:p>
          <a:p>
            <a:endParaRPr lang="en-US" dirty="0" smtClean="0"/>
          </a:p>
          <a:p>
            <a:r>
              <a:rPr lang="en-US" dirty="0" smtClean="0"/>
              <a:t>Therefore, in the right eye, the </a:t>
            </a:r>
            <a:r>
              <a:rPr lang="en-US" b="1" dirty="0" smtClean="0"/>
              <a:t>nasal retina sees the right half of the world,</a:t>
            </a:r>
            <a:r>
              <a:rPr lang="en-US" dirty="0" smtClean="0"/>
              <a:t> while the </a:t>
            </a:r>
            <a:r>
              <a:rPr lang="en-US" b="1" dirty="0" smtClean="0"/>
              <a:t>temporal retina sees the left half of the world.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33745" y="2510155"/>
            <a:ext cx="223456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Temporal field and nasal field by a vertical line passing through the fixation point.</a:t>
            </a:r>
          </a:p>
          <a:p>
            <a:r>
              <a:rPr lang="en-US"/>
              <a:t>outer field -temporal</a:t>
            </a:r>
          </a:p>
          <a:p>
            <a:r>
              <a:rPr lang="en-US"/>
              <a:t>inner field field nasal </a:t>
            </a:r>
          </a:p>
          <a:p>
            <a:r>
              <a:rPr lang="en-US"/>
              <a:t>the temporal part of visual field extends up to about 100 degree but the nasal part extends only up to 60 degree de to the restriction by nose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/>
              <a:t>Upper and lower field by a horizontal line passing through the fixation point.</a:t>
            </a:r>
          </a:p>
          <a:p>
            <a:endParaRPr lang="en-US"/>
          </a:p>
          <a:p>
            <a:r>
              <a:rPr lang="en-US"/>
              <a:t>The extent of upper field is-60 degree as it is restricted by upper eyefield and orbital margin</a:t>
            </a:r>
          </a:p>
          <a:p>
            <a:endParaRPr lang="en-US"/>
          </a:p>
          <a:p>
            <a:r>
              <a:rPr lang="en-US"/>
              <a:t>The extent of lower field is 75 degree -as it is restricted by the cheek.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61870"/>
            <a:ext cx="4038600" cy="32023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right nasal retina </a:t>
            </a:r>
            <a:r>
              <a:rPr lang="en-US" dirty="0" smtClean="0"/>
              <a:t>and the </a:t>
            </a:r>
            <a:r>
              <a:rPr lang="en-US" b="1" dirty="0" smtClean="0"/>
              <a:t>left temporal retina </a:t>
            </a:r>
            <a:r>
              <a:rPr lang="en-US" dirty="0" smtClean="0"/>
              <a:t>see pretty much the same thing.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If a line is drawn through the world at our nose, we can see everything to the right of that line. That field of view is called the </a:t>
            </a:r>
            <a:r>
              <a:rPr lang="en-US" b="1" dirty="0" smtClean="0"/>
              <a:t>right </a:t>
            </a:r>
            <a:r>
              <a:rPr lang="en-US" b="1" dirty="0" err="1" smtClean="0"/>
              <a:t>hemifield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6280"/>
            <a:ext cx="4038600" cy="3752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1075</Words>
  <Application>Microsoft Office PowerPoint</Application>
  <PresentationFormat>On-screen Show (4:3)</PresentationFormat>
  <Paragraphs>100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Visual Pathway</vt:lpstr>
      <vt:lpstr>Slide 2</vt:lpstr>
      <vt:lpstr>Slide 3</vt:lpstr>
      <vt:lpstr>Visual field</vt:lpstr>
      <vt:lpstr>Slide 5</vt:lpstr>
      <vt:lpstr>Slide 6</vt:lpstr>
      <vt:lpstr>Slide 7</vt:lpstr>
      <vt:lpstr>Slide 8</vt:lpstr>
      <vt:lpstr>Slide 9</vt:lpstr>
      <vt:lpstr>Slide 10</vt:lpstr>
      <vt:lpstr>Slide 11</vt:lpstr>
      <vt:lpstr>Visual Field</vt:lpstr>
      <vt:lpstr>Visual pathway</vt:lpstr>
      <vt:lpstr>Slide 14</vt:lpstr>
      <vt:lpstr>Optic chiasma</vt:lpstr>
      <vt:lpstr>Optic chiasma</vt:lpstr>
      <vt:lpstr>Slide 17</vt:lpstr>
      <vt:lpstr>Optic tract</vt:lpstr>
      <vt:lpstr>Optic tract</vt:lpstr>
      <vt:lpstr>Left optic tract</vt:lpstr>
      <vt:lpstr>Right optic tract  </vt:lpstr>
      <vt:lpstr>Image formation  </vt:lpstr>
      <vt:lpstr>Neural Pathways from Retina</vt:lpstr>
      <vt:lpstr>Slide 24</vt:lpstr>
      <vt:lpstr>Optic radiations</vt:lpstr>
      <vt:lpstr>visual cortex</vt:lpstr>
      <vt:lpstr>Lesions of Visual pathway</vt:lpstr>
      <vt:lpstr>Slide 28</vt:lpstr>
      <vt:lpstr>Slide 29</vt:lpstr>
      <vt:lpstr>Slide 30</vt:lpstr>
      <vt:lpstr>Effect of lesions</vt:lpstr>
      <vt:lpstr>Slide 32</vt:lpstr>
      <vt:lpstr>Effect of lesions</vt:lpstr>
      <vt:lpstr>Slide 34</vt:lpstr>
      <vt:lpstr>Slide 35</vt:lpstr>
      <vt:lpstr>Slide 36</vt:lpstr>
      <vt:lpstr>Macular sparing</vt:lpstr>
      <vt:lpstr>Perimetry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hcl</dc:creator>
  <cp:lastModifiedBy>J.R.Vishnu Shankar</cp:lastModifiedBy>
  <cp:revision>34</cp:revision>
  <dcterms:created xsi:type="dcterms:W3CDTF">2011-12-12T09:25:00Z</dcterms:created>
  <dcterms:modified xsi:type="dcterms:W3CDTF">2020-11-22T10:07:47Z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